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0"/>
  </p:notesMasterIdLst>
  <p:sldIdLst>
    <p:sldId id="348" r:id="rId2"/>
    <p:sldId id="349" r:id="rId3"/>
    <p:sldId id="344" r:id="rId4"/>
    <p:sldId id="345" r:id="rId5"/>
    <p:sldId id="346" r:id="rId6"/>
    <p:sldId id="347" r:id="rId7"/>
    <p:sldId id="338" r:id="rId8"/>
    <p:sldId id="339" r:id="rId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8000"/>
    <a:srgbClr val="00FF0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 snapVertSplitter="1" vertBarState="min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3144" y="-3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7F8B-A48C-104C-AB8D-7502F25BAB04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239E6-8E81-A749-9B50-52B2759D6E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14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BE00-4E25-ED42-8C0A-D9B56EAD2C7E}" type="datetimeFigureOut">
              <a:rPr lang="en-US" smtClean="0"/>
              <a:pPr/>
              <a:t>9/20/15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Life8e-Fig-16-17-1RL"/>
          <p:cNvPicPr>
            <a:picLocks noChangeAspect="1" noChangeArrowheads="1"/>
          </p:cNvPicPr>
          <p:nvPr/>
        </p:nvPicPr>
        <p:blipFill>
          <a:blip r:embed="rId3"/>
          <a:srcRect l="10745" r="10745" b="18571"/>
          <a:stretch>
            <a:fillRect/>
          </a:stretch>
        </p:blipFill>
        <p:spPr bwMode="auto">
          <a:xfrm>
            <a:off x="258472" y="5638800"/>
            <a:ext cx="4008728" cy="31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Life8e-Fig-16-16-0RL"/>
          <p:cNvPicPr>
            <a:picLocks noChangeAspect="1" noChangeArrowheads="1"/>
          </p:cNvPicPr>
          <p:nvPr/>
        </p:nvPicPr>
        <p:blipFill>
          <a:blip r:embed="rId4"/>
          <a:srcRect l="19341" r="19341" b="5714"/>
          <a:stretch>
            <a:fillRect/>
          </a:stretch>
        </p:blipFill>
        <p:spPr bwMode="auto">
          <a:xfrm>
            <a:off x="224334" y="1261859"/>
            <a:ext cx="3652728" cy="422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 descr="Life8e-Fig-16-17-2RL"/>
          <p:cNvPicPr>
            <a:picLocks noChangeAspect="1" noChangeArrowheads="1"/>
          </p:cNvPicPr>
          <p:nvPr/>
        </p:nvPicPr>
        <p:blipFill>
          <a:blip r:embed="rId5"/>
          <a:srcRect l="21490" r="21490" b="7143"/>
          <a:stretch>
            <a:fillRect/>
          </a:stretch>
        </p:blipFill>
        <p:spPr bwMode="auto">
          <a:xfrm>
            <a:off x="4495230" y="6553200"/>
            <a:ext cx="1940967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3534" y="452048"/>
            <a:ext cx="52600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What is problem – can Biotechnology help?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recombinant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90724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9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8890" y="1188712"/>
            <a:ext cx="1549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mic Sans MS"/>
                <a:cs typeface="Comic Sans MS"/>
              </a:rPr>
              <a:t>Transgenics</a:t>
            </a:r>
            <a:endParaRPr lang="en-US" i="1" dirty="0" smtClean="0">
              <a:latin typeface="Comic Sans MS"/>
              <a:cs typeface="Comic Sans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0923" y="4953000"/>
            <a:ext cx="3255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Comic Sans MS"/>
                <a:cs typeface="Comic Sans MS"/>
              </a:rPr>
              <a:t>•  </a:t>
            </a:r>
          </a:p>
          <a:p>
            <a:r>
              <a:rPr lang="en-US" i="1" dirty="0" smtClean="0">
                <a:latin typeface="Comic Sans MS"/>
                <a:cs typeface="Comic Sans MS"/>
              </a:rPr>
              <a:t>•  </a:t>
            </a:r>
          </a:p>
          <a:p>
            <a:r>
              <a:rPr lang="en-US" i="1" dirty="0" smtClean="0">
                <a:latin typeface="Comic Sans MS"/>
                <a:cs typeface="Comic Sans MS"/>
              </a:rPr>
              <a:t>•  </a:t>
            </a:r>
          </a:p>
          <a:p>
            <a:r>
              <a:rPr lang="en-US" i="1" dirty="0" smtClean="0">
                <a:latin typeface="Comic Sans MS"/>
                <a:cs typeface="Comic Sans MS"/>
              </a:rPr>
              <a:t>•  </a:t>
            </a:r>
          </a:p>
        </p:txBody>
      </p:sp>
      <p:pic>
        <p:nvPicPr>
          <p:cNvPr id="19" name="Picture 4" descr="Life8e-Fig-16-18-0RL"/>
          <p:cNvPicPr>
            <a:picLocks noChangeAspect="1" noChangeArrowheads="1"/>
          </p:cNvPicPr>
          <p:nvPr/>
        </p:nvPicPr>
        <p:blipFill>
          <a:blip r:embed="rId3"/>
          <a:srcRect b="14286"/>
          <a:stretch>
            <a:fillRect/>
          </a:stretch>
        </p:blipFill>
        <p:spPr bwMode="auto">
          <a:xfrm>
            <a:off x="76200" y="1600223"/>
            <a:ext cx="4264152" cy="274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Life9e-Fig-18-15-0U"/>
          <p:cNvPicPr preferRelativeResize="0">
            <a:picLocks noChangeAspect="1" noChangeArrowheads="1"/>
          </p:cNvPicPr>
          <p:nvPr/>
        </p:nvPicPr>
        <p:blipFill>
          <a:blip r:embed="rId4"/>
          <a:srcRect t="14634" b="29268"/>
          <a:stretch>
            <a:fillRect/>
          </a:stretch>
        </p:blipFill>
        <p:spPr bwMode="auto">
          <a:xfrm>
            <a:off x="2819400" y="6723098"/>
            <a:ext cx="3511549" cy="144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05202" y="6316133"/>
            <a:ext cx="2679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Comic Sans MS"/>
                <a:cs typeface="Comic Sans MS"/>
              </a:rPr>
              <a:t>Green Biotechnology</a:t>
            </a:r>
            <a:endParaRPr lang="en-US" sz="2000" b="1" i="1" dirty="0"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6200" y="2020669"/>
            <a:ext cx="283754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Pharming</a:t>
            </a:r>
            <a:endParaRPr lang="en-US" i="1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omic Sans MS"/>
                <a:cs typeface="Comic Sans MS"/>
              </a:rPr>
              <a:t>Lactoglobulin</a:t>
            </a:r>
            <a:r>
              <a:rPr lang="en-US" i="1" dirty="0" smtClean="0">
                <a:solidFill>
                  <a:srgbClr val="000000"/>
                </a:solidFill>
                <a:latin typeface="Comic Sans MS"/>
                <a:cs typeface="Comic Sans MS"/>
              </a:rPr>
              <a:t> promoter?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3534" y="452048"/>
            <a:ext cx="52600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What is problem – can Biotechnology help?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recombinant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43934" y="1566313"/>
            <a:ext cx="655955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7013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kern="0" dirty="0" smtClean="0">
                <a:latin typeface="Comic Sans MS"/>
                <a:cs typeface="Comic Sans MS"/>
              </a:rPr>
              <a:t>Molecular basis of diseases – cancer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a.  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     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	 </a:t>
            </a:r>
          </a:p>
          <a:p>
            <a:pPr marL="227013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endParaRPr lang="en-US" b="1" kern="0" dirty="0" smtClean="0">
              <a:latin typeface="Comic Sans MS"/>
              <a:cs typeface="Comic Sans M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7921" y="2678876"/>
            <a:ext cx="1715414" cy="1293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524935" y="3547513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b</a:t>
            </a:r>
            <a:r>
              <a:rPr lang="en-US" kern="0" dirty="0" smtClean="0">
                <a:latin typeface="Comic Sans MS"/>
                <a:cs typeface="Comic Sans MS"/>
              </a:rPr>
              <a:t>. viral </a:t>
            </a:r>
            <a:r>
              <a:rPr lang="en-US" kern="0" dirty="0" err="1" smtClean="0">
                <a:latin typeface="Comic Sans MS"/>
                <a:cs typeface="Comic Sans MS"/>
              </a:rPr>
              <a:t>vs</a:t>
            </a:r>
            <a:r>
              <a:rPr lang="en-US" kern="0" dirty="0" smtClean="0">
                <a:latin typeface="Comic Sans MS"/>
                <a:cs typeface="Comic Sans MS"/>
              </a:rPr>
              <a:t> gene based (15% </a:t>
            </a:r>
            <a:r>
              <a:rPr lang="en-US" kern="0" dirty="0" err="1" smtClean="0">
                <a:latin typeface="Comic Sans MS"/>
                <a:cs typeface="Comic Sans MS"/>
              </a:rPr>
              <a:t>vs</a:t>
            </a:r>
            <a:r>
              <a:rPr lang="en-US" kern="0" dirty="0" smtClean="0">
                <a:latin typeface="Comic Sans MS"/>
                <a:cs typeface="Comic Sans MS"/>
              </a:rPr>
              <a:t> 85%)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4935" y="3972447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c</a:t>
            </a:r>
            <a:r>
              <a:rPr lang="en-US" kern="0" dirty="0" smtClean="0">
                <a:latin typeface="Comic Sans MS"/>
                <a:cs typeface="Comic Sans MS"/>
              </a:rPr>
              <a:t>. </a:t>
            </a:r>
            <a:r>
              <a:rPr lang="en-US" kern="0" dirty="0" err="1" smtClean="0">
                <a:latin typeface="Comic Sans MS"/>
                <a:cs typeface="Comic Sans MS"/>
              </a:rPr>
              <a:t>oncogene</a:t>
            </a:r>
            <a:r>
              <a:rPr lang="en-US" kern="0" dirty="0" smtClean="0">
                <a:latin typeface="Comic Sans MS"/>
                <a:cs typeface="Comic Sans MS"/>
              </a:rPr>
              <a:t> </a:t>
            </a:r>
            <a:r>
              <a:rPr lang="en-US" kern="0" dirty="0" err="1" smtClean="0">
                <a:latin typeface="Comic Sans MS"/>
                <a:cs typeface="Comic Sans MS"/>
              </a:rPr>
              <a:t>vs</a:t>
            </a:r>
            <a:r>
              <a:rPr lang="en-US" kern="0" dirty="0" smtClean="0">
                <a:latin typeface="Comic Sans MS"/>
                <a:cs typeface="Comic Sans MS"/>
              </a:rPr>
              <a:t> tumor suppressors </a:t>
            </a:r>
            <a:r>
              <a:rPr lang="en-US" sz="1600" kern="0" dirty="0" smtClean="0">
                <a:latin typeface="Comic Sans MS"/>
                <a:cs typeface="Comic Sans MS"/>
              </a:rPr>
              <a:t>(gas pedal </a:t>
            </a:r>
            <a:r>
              <a:rPr lang="en-US" sz="1600" kern="0" dirty="0" err="1" smtClean="0">
                <a:latin typeface="Comic Sans MS"/>
                <a:cs typeface="Comic Sans MS"/>
              </a:rPr>
              <a:t>vs</a:t>
            </a:r>
            <a:r>
              <a:rPr lang="en-US" sz="1600" kern="0" dirty="0" smtClean="0">
                <a:latin typeface="Comic Sans MS"/>
                <a:cs typeface="Comic Sans MS"/>
              </a:rPr>
              <a:t> brake)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524935" y="4397381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d</a:t>
            </a:r>
            <a:r>
              <a:rPr lang="en-US" kern="0" dirty="0" smtClean="0">
                <a:latin typeface="Comic Sans MS"/>
                <a:cs typeface="Comic Sans MS"/>
              </a:rPr>
              <a:t>. 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/>
          <a:srcRect b="5714"/>
          <a:stretch>
            <a:fillRect/>
          </a:stretch>
        </p:blipFill>
        <p:spPr bwMode="auto">
          <a:xfrm>
            <a:off x="752925" y="4809050"/>
            <a:ext cx="5106010" cy="362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429935" y="5952050"/>
            <a:ext cx="753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err="1" smtClean="0">
                <a:latin typeface="Comic Sans MS"/>
                <a:cs typeface="Comic Sans MS"/>
              </a:rPr>
              <a:t>Ras</a:t>
            </a:r>
            <a:r>
              <a:rPr lang="en-US" sz="1600" kern="0" baseline="30000" dirty="0" err="1" smtClean="0">
                <a:latin typeface="Comic Sans MS"/>
                <a:cs typeface="Comic Sans MS"/>
              </a:rPr>
              <a:t>Act</a:t>
            </a:r>
            <a:endParaRPr lang="en-US" sz="1600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3739196" y="5952050"/>
            <a:ext cx="715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mic Sans MS"/>
                <a:cs typeface="Comic Sans MS"/>
              </a:rPr>
              <a:t>p53</a:t>
            </a:r>
            <a:r>
              <a:rPr lang="en-US" sz="1600" kern="0" baseline="30000" dirty="0" smtClean="0">
                <a:latin typeface="Comic Sans MS"/>
                <a:cs typeface="Comic Sans MS"/>
              </a:rPr>
              <a:t>Dn</a:t>
            </a:r>
            <a:endParaRPr lang="en-US" sz="1600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5167754" y="6104450"/>
            <a:ext cx="7532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0" dirty="0" err="1" smtClean="0">
                <a:latin typeface="Comic Sans MS"/>
                <a:cs typeface="Comic Sans MS"/>
              </a:rPr>
              <a:t>Ras</a:t>
            </a:r>
            <a:r>
              <a:rPr lang="en-US" sz="1600" kern="0" baseline="30000" dirty="0" err="1" smtClean="0">
                <a:latin typeface="Comic Sans MS"/>
                <a:cs typeface="Comic Sans MS"/>
              </a:rPr>
              <a:t>Act</a:t>
            </a:r>
            <a:endParaRPr lang="en-US" sz="1600" baseline="30000" dirty="0" smtClean="0"/>
          </a:p>
          <a:p>
            <a:pPr algn="ctr"/>
            <a:r>
              <a:rPr lang="en-US" sz="1600" kern="0" dirty="0" smtClean="0">
                <a:latin typeface="Comic Sans MS"/>
                <a:cs typeface="Comic Sans MS"/>
              </a:rPr>
              <a:t>+</a:t>
            </a:r>
          </a:p>
          <a:p>
            <a:pPr algn="ctr"/>
            <a:r>
              <a:rPr lang="en-US" sz="1600" kern="0" dirty="0" smtClean="0">
                <a:latin typeface="Comic Sans MS"/>
                <a:cs typeface="Comic Sans MS"/>
              </a:rPr>
              <a:t>p53</a:t>
            </a:r>
            <a:r>
              <a:rPr lang="en-US" sz="1600" kern="0" baseline="30000" dirty="0" smtClean="0">
                <a:latin typeface="Comic Sans MS"/>
                <a:cs typeface="Comic Sans MS"/>
              </a:rPr>
              <a:t>Dn</a:t>
            </a:r>
            <a:endParaRPr lang="en-US" sz="1600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5287440" y="7247450"/>
            <a:ext cx="1104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0" dirty="0" err="1" smtClean="0">
                <a:latin typeface="Comic Sans MS"/>
                <a:cs typeface="Comic Sans MS"/>
              </a:rPr>
              <a:t>oncogenic</a:t>
            </a:r>
            <a:endParaRPr lang="en-US" sz="1600" baseline="30000" dirty="0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3534" y="604451"/>
            <a:ext cx="52600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What is problem – can Biotechnology help?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Cancer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7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28600" y="1176863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7013" indent="-227013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b="1" kern="0" dirty="0" smtClean="0">
                <a:latin typeface="Comic Sans MS"/>
                <a:cs typeface="Comic Sans MS"/>
              </a:rPr>
              <a:t>Molecular basis of diseases – cancer</a:t>
            </a:r>
          </a:p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smtClean="0">
                <a:latin typeface="Comic Sans MS"/>
                <a:cs typeface="Comic Sans MS"/>
              </a:rPr>
              <a:t>		</a:t>
            </a:r>
            <a:endParaRPr lang="en-US" b="1" kern="0" dirty="0" smtClean="0"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31863" y="1447800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914400" fontAlgn="base">
              <a:spcBef>
                <a:spcPct val="60000"/>
              </a:spcBef>
              <a:spcAft>
                <a:spcPct val="0"/>
              </a:spcAft>
              <a:buClr>
                <a:schemeClr val="bg2"/>
              </a:buClr>
            </a:pPr>
            <a:r>
              <a:rPr lang="en-US" kern="0" dirty="0" err="1" smtClean="0">
                <a:latin typeface="Comic Sans MS"/>
                <a:cs typeface="Comic Sans MS"/>
              </a:rPr>
              <a:t>d</a:t>
            </a:r>
            <a:r>
              <a:rPr lang="en-US" kern="0" dirty="0" smtClean="0">
                <a:latin typeface="Comic Sans MS"/>
                <a:cs typeface="Comic Sans MS"/>
              </a:rPr>
              <a:t>.  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/>
          <a:srcRect b="7143"/>
          <a:stretch>
            <a:fillRect/>
          </a:stretch>
        </p:blipFill>
        <p:spPr bwMode="auto">
          <a:xfrm>
            <a:off x="52070" y="2384426"/>
            <a:ext cx="6805930" cy="475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5139717" y="4616564"/>
            <a:ext cx="164208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i="1" dirty="0" smtClean="0">
                <a:latin typeface="Arial" pitchFamily="-106" charset="0"/>
              </a:rPr>
              <a:t>Additional changes</a:t>
            </a:r>
            <a:endParaRPr lang="en-US" sz="1200" b="1" i="1" dirty="0">
              <a:latin typeface="Arial" pitchFamily="-106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228600" y="1905000"/>
            <a:ext cx="2286000" cy="4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Arial" pitchFamily="-106" charset="0"/>
              </a:rPr>
              <a:t>Section through colon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latin typeface="Arial" pitchFamily="-106" charset="0"/>
              </a:rPr>
              <a:t>(large intestine)</a:t>
            </a: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1869638" y="3385731"/>
            <a:ext cx="980980" cy="27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i="1" dirty="0" smtClean="0">
                <a:latin typeface="Arial" pitchFamily="-106" charset="0"/>
              </a:rPr>
              <a:t>APC lost</a:t>
            </a:r>
            <a:endParaRPr lang="en-US" sz="1400" b="1" i="1" dirty="0">
              <a:latin typeface="Arial" pitchFamily="-106" charset="0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1687512" y="2760663"/>
            <a:ext cx="13890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 pitchFamily="-106" charset="0"/>
              </a:rPr>
              <a:t>Normal cells</a:t>
            </a: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1676400" y="4048760"/>
            <a:ext cx="14037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Arial" pitchFamily="-106" charset="0"/>
              </a:rPr>
              <a:t>Polyp forms</a:t>
            </a:r>
            <a:endParaRPr lang="en-US" sz="1400" b="1" dirty="0">
              <a:latin typeface="Arial" pitchFamily="-106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578849" y="5810231"/>
            <a:ext cx="1577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pitchFamily="-106" charset="0"/>
              </a:rPr>
              <a:t>A class II adenoma</a:t>
            </a:r>
          </a:p>
          <a:p>
            <a:r>
              <a:rPr lang="en-US" sz="1200" b="1" dirty="0">
                <a:latin typeface="Arial" pitchFamily="-106" charset="0"/>
              </a:rPr>
              <a:t>(benign) grows.</a:t>
            </a: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5050631" y="2662535"/>
            <a:ext cx="17478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pitchFamily="-106" charset="0"/>
              </a:rPr>
              <a:t>A class III adenoma </a:t>
            </a:r>
          </a:p>
          <a:p>
            <a:r>
              <a:rPr lang="en-US" sz="1200" b="1" dirty="0">
                <a:latin typeface="Arial" pitchFamily="-106" charset="0"/>
              </a:rPr>
              <a:t>(benign) grows.</a:t>
            </a: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4921753" y="3841750"/>
            <a:ext cx="19362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rial" pitchFamily="-106" charset="0"/>
              </a:rPr>
              <a:t>A carcinoma (malignant</a:t>
            </a:r>
          </a:p>
          <a:p>
            <a:r>
              <a:rPr lang="en-US" sz="1200" b="1" dirty="0">
                <a:latin typeface="Arial" pitchFamily="-106" charset="0"/>
              </a:rPr>
              <a:t>tumor) develops.</a:t>
            </a: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1676400" y="4620994"/>
            <a:ext cx="14037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Arial" pitchFamily="-106" charset="0"/>
              </a:rPr>
              <a:t>Benign tumor</a:t>
            </a:r>
            <a:endParaRPr lang="en-US" sz="1400" b="1" dirty="0">
              <a:latin typeface="Arial" pitchFamily="-106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1672857" y="5302364"/>
            <a:ext cx="14037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i="1" dirty="0" err="1" smtClean="0">
                <a:latin typeface="Arial" pitchFamily="-106" charset="0"/>
              </a:rPr>
              <a:t>ras</a:t>
            </a:r>
            <a:r>
              <a:rPr lang="en-US" sz="1400" b="1" i="1" dirty="0" smtClean="0">
                <a:latin typeface="Arial" pitchFamily="-106" charset="0"/>
              </a:rPr>
              <a:t> activation</a:t>
            </a:r>
            <a:endParaRPr lang="en-US" sz="1400" b="1" i="1" dirty="0">
              <a:latin typeface="Arial" pitchFamily="-106" charset="0"/>
            </a:endParaRPr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1600200" y="6550223"/>
            <a:ext cx="14037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i="1" dirty="0" smtClean="0">
                <a:latin typeface="Arial" pitchFamily="-106" charset="0"/>
              </a:rPr>
              <a:t>DCC lost</a:t>
            </a:r>
            <a:endParaRPr lang="en-US" sz="1400" b="1" i="1" dirty="0">
              <a:latin typeface="Arial" pitchFamily="-106" charset="0"/>
            </a:endParaRPr>
          </a:p>
        </p:txBody>
      </p: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5181600" y="3349823"/>
            <a:ext cx="14037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i="1" dirty="0" smtClean="0">
                <a:latin typeface="Arial" pitchFamily="-106" charset="0"/>
              </a:rPr>
              <a:t>p53 lost</a:t>
            </a:r>
            <a:endParaRPr lang="en-US" sz="1400" b="1" i="1" dirty="0">
              <a:latin typeface="Arial" pitchFamily="-106" charset="0"/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3534" y="452048"/>
            <a:ext cx="52600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What is problem – can Biotechnology help?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recombinant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17145" y="1200090"/>
            <a:ext cx="36063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Alter Gene Activity (LOF/GOF)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25788" t="5714" r="25788" b="8571"/>
          <a:stretch>
            <a:fillRect/>
          </a:stretch>
        </p:blipFill>
        <p:spPr bwMode="auto">
          <a:xfrm>
            <a:off x="432711" y="2350532"/>
            <a:ext cx="2884633" cy="38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 rot="5400000">
            <a:off x="800894" y="6504226"/>
            <a:ext cx="608012" cy="5334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1949743" y="6498378"/>
            <a:ext cx="608012" cy="54509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8752" y="1688068"/>
            <a:ext cx="132013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transgenics</a:t>
            </a:r>
            <a:endParaRPr lang="en-US" dirty="0" smtClean="0">
              <a:latin typeface="Apple Casual"/>
              <a:cs typeface="Apple Casual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3886200" y="1611868"/>
            <a:ext cx="2903537" cy="6846332"/>
            <a:chOff x="3886200" y="1611868"/>
            <a:chExt cx="2903537" cy="6846332"/>
          </a:xfrm>
        </p:grpSpPr>
        <p:sp>
          <p:nvSpPr>
            <p:cNvPr id="30" name="Rectangle 29"/>
            <p:cNvSpPr/>
            <p:nvPr/>
          </p:nvSpPr>
          <p:spPr>
            <a:xfrm>
              <a:off x="4887129" y="1611868"/>
              <a:ext cx="1360525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latin typeface="Apple Casual"/>
                  <a:cs typeface="Apple Casual"/>
                </a:rPr>
                <a:t>knockdowns</a:t>
              </a:r>
            </a:p>
          </p:txBody>
        </p:sp>
        <p:pic>
          <p:nvPicPr>
            <p:cNvPr id="31" name="Picture 2" descr="figure 8-21"/>
            <p:cNvPicPr>
              <a:picLocks noChangeAspect="1" noChangeArrowheads="1"/>
            </p:cNvPicPr>
            <p:nvPr/>
          </p:nvPicPr>
          <p:blipFill>
            <a:blip r:embed="rId4"/>
            <a:srcRect b="7411"/>
            <a:stretch>
              <a:fillRect/>
            </a:stretch>
          </p:blipFill>
          <p:spPr bwMode="auto">
            <a:xfrm>
              <a:off x="3886200" y="2174875"/>
              <a:ext cx="2903537" cy="62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Rectangle 15"/>
          <p:cNvSpPr/>
          <p:nvPr/>
        </p:nvSpPr>
        <p:spPr>
          <a:xfrm>
            <a:off x="753534" y="452048"/>
            <a:ext cx="526004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What is problem – can Biotechnology help?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recombinant DNA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0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3945" y="1047693"/>
            <a:ext cx="357814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 smtClean="0">
                <a:latin typeface="Comic Sans MS"/>
                <a:cs typeface="Comic Sans MS"/>
              </a:rPr>
              <a:t>Genome Engineering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2067" y="468982"/>
            <a:ext cx="464477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Recombinant DNA – State of the Art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t="41210" b="25904"/>
          <a:stretch>
            <a:fillRect/>
          </a:stretch>
        </p:blipFill>
        <p:spPr>
          <a:xfrm>
            <a:off x="84669" y="3840565"/>
            <a:ext cx="4114800" cy="2758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t="22018" r="5844" b="35780"/>
          <a:stretch>
            <a:fillRect/>
          </a:stretch>
        </p:blipFill>
        <p:spPr>
          <a:xfrm>
            <a:off x="2595531" y="1815245"/>
            <a:ext cx="4124960" cy="19629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8" y="2097622"/>
            <a:ext cx="1219200" cy="15504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2644" y="1676404"/>
            <a:ext cx="2240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/>
                <a:cs typeface="Comic Sans MS"/>
              </a:rPr>
              <a:t>Strep. </a:t>
            </a:r>
            <a:r>
              <a:rPr lang="en-US" sz="2000" dirty="0" err="1" smtClean="0">
                <a:latin typeface="Comic Sans MS"/>
                <a:cs typeface="Comic Sans MS"/>
              </a:rPr>
              <a:t>thermoph</a:t>
            </a:r>
            <a:r>
              <a:rPr lang="en-US" sz="2000" dirty="0" smtClean="0">
                <a:latin typeface="Comic Sans MS"/>
                <a:cs typeface="Comic Sans MS"/>
              </a:rPr>
              <a:t>.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rcRect t="73590" r="7200"/>
          <a:stretch>
            <a:fillRect/>
          </a:stretch>
        </p:blipFill>
        <p:spPr>
          <a:xfrm>
            <a:off x="2692401" y="6640967"/>
            <a:ext cx="4101389" cy="2379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87933" y="54228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7933" y="533400"/>
            <a:ext cx="4732077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Viruses, Prokaryotes, Eukaryotes</a:t>
            </a:r>
          </a:p>
          <a:p>
            <a:r>
              <a:rPr lang="en-US" sz="2400" i="1" dirty="0" smtClean="0">
                <a:latin typeface="Apple Casual"/>
                <a:cs typeface="Apple Casual"/>
              </a:rPr>
              <a:t>	</a:t>
            </a:r>
            <a:r>
              <a:rPr lang="en-US" sz="2000" i="1" dirty="0" smtClean="0">
                <a:latin typeface="Apple Casual"/>
                <a:cs typeface="Apple Casual"/>
              </a:rPr>
              <a:t>• Biotechnology systems?</a:t>
            </a: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334927" y="4602539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334927" y="4945439"/>
            <a:ext cx="110957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haploid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334927" y="5324852"/>
            <a:ext cx="131256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selection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334927" y="5658227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334927" y="6059864"/>
            <a:ext cx="17520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small </a:t>
            </a:r>
            <a:r>
              <a:rPr lang="en-US" b="0" dirty="0">
                <a:latin typeface="Comic Sans MS" pitchFamily="-106" charset="0"/>
              </a:rPr>
              <a:t>genome</a:t>
            </a: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34927" y="6417052"/>
            <a:ext cx="19779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ease </a:t>
            </a:r>
            <a:r>
              <a:rPr lang="en-US" b="0" dirty="0">
                <a:latin typeface="Comic Sans MS" pitchFamily="-106" charset="0"/>
              </a:rPr>
              <a:t>of culture</a:t>
            </a: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334927" y="6758364"/>
            <a:ext cx="117032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storage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334927" y="7117139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  <p:pic>
        <p:nvPicPr>
          <p:cNvPr id="19" name="Picture 4" descr="Life8e-Fig-13-09-0RL"/>
          <p:cNvPicPr>
            <a:picLocks noChangeAspect="1" noChangeArrowheads="1"/>
          </p:cNvPicPr>
          <p:nvPr/>
        </p:nvPicPr>
        <p:blipFill>
          <a:blip r:embed="rId2"/>
          <a:srcRect b="12857"/>
          <a:stretch>
            <a:fillRect/>
          </a:stretch>
        </p:blipFill>
        <p:spPr bwMode="auto">
          <a:xfrm>
            <a:off x="3730375" y="5429071"/>
            <a:ext cx="2607869" cy="167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228600" y="4129206"/>
            <a:ext cx="194422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Prokaryotes: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600" y="1676400"/>
            <a:ext cx="128497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Viruses: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3690" y="7486471"/>
            <a:ext cx="10959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functions</a:t>
            </a:r>
          </a:p>
          <a:p>
            <a:r>
              <a:rPr lang="en-US" dirty="0" smtClean="0">
                <a:latin typeface="Apple Casual"/>
                <a:cs typeface="Apple Casual"/>
              </a:rPr>
              <a:t>	•  </a:t>
            </a:r>
          </a:p>
          <a:p>
            <a:r>
              <a:rPr lang="en-US" dirty="0" smtClean="0">
                <a:latin typeface="Apple Casual"/>
                <a:cs typeface="Apple Casual"/>
              </a:rPr>
              <a:t>	•  </a:t>
            </a:r>
          </a:p>
          <a:p>
            <a:r>
              <a:rPr lang="en-US" dirty="0" smtClean="0">
                <a:latin typeface="Apple Casual"/>
                <a:cs typeface="Apple Casual"/>
              </a:rPr>
              <a:t>	•  </a:t>
            </a:r>
          </a:p>
          <a:p>
            <a:endParaRPr lang="en-US" dirty="0"/>
          </a:p>
        </p:txBody>
      </p:sp>
      <p:pic>
        <p:nvPicPr>
          <p:cNvPr id="40" name="Picture 4" descr="Life9e-Fig-16-04-0R.jpg"/>
          <p:cNvPicPr>
            <a:picLocks noChangeAspect="1"/>
          </p:cNvPicPr>
          <p:nvPr/>
        </p:nvPicPr>
        <p:blipFill>
          <a:blip r:embed="rId3"/>
          <a:srcRect b="8780"/>
          <a:stretch>
            <a:fillRect/>
          </a:stretch>
        </p:blipFill>
        <p:spPr bwMode="auto">
          <a:xfrm>
            <a:off x="2601296" y="1417309"/>
            <a:ext cx="4267200" cy="284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334927" y="2667000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</a:t>
            </a:r>
            <a:r>
              <a:rPr lang="en-US" dirty="0" smtClean="0">
                <a:latin typeface="Comic Sans MS" pitchFamily="-106" charset="0"/>
              </a:rPr>
              <a:t> 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334927" y="2297668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391395" y="3036332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391395" y="3377644"/>
            <a:ext cx="28080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Comic Sans MS" pitchFamily="-106" charset="0"/>
              </a:rPr>
              <a:t>-  </a:t>
            </a:r>
            <a:endParaRPr lang="en-US" b="0" dirty="0">
              <a:latin typeface="Comic Sans MS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30" grpId="0"/>
      <p:bldP spid="41" grpId="0" autoUpdateAnimBg="0"/>
      <p:bldP spid="42" grpId="0" autoUpdateAnimBg="0"/>
      <p:bldP spid="43" grpId="0" autoUpdateAnimBg="0"/>
      <p:bldP spid="4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604838" y="831850"/>
            <a:ext cx="1813317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Tx/>
              <a:buChar char="-"/>
            </a:pPr>
            <a:r>
              <a:rPr lang="en-US" b="0" dirty="0">
                <a:latin typeface="Apple Casual"/>
                <a:cs typeface="Apple Casual"/>
              </a:rPr>
              <a:t> no </a:t>
            </a:r>
            <a:r>
              <a:rPr lang="en-US" b="0" dirty="0" smtClean="0">
                <a:latin typeface="Apple Casual"/>
                <a:cs typeface="Apple Casual"/>
              </a:rPr>
              <a:t>meiosis </a:t>
            </a:r>
          </a:p>
          <a:p>
            <a:pPr>
              <a:buFontTx/>
              <a:buChar char="-"/>
            </a:pPr>
            <a:r>
              <a:rPr lang="en-US" b="0" dirty="0">
                <a:latin typeface="Apple Casual"/>
                <a:cs typeface="Apple Casual"/>
              </a:rPr>
              <a:t> gene transfer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060450" y="1521380"/>
            <a:ext cx="2492990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Apple Casual"/>
                <a:cs typeface="Apple Casual"/>
              </a:rPr>
              <a:t>1. conjugation =</a:t>
            </a:r>
          </a:p>
          <a:p>
            <a:r>
              <a:rPr lang="en-US" b="0" dirty="0">
                <a:latin typeface="Apple Casual"/>
                <a:cs typeface="Apple Casual"/>
              </a:rPr>
              <a:t>2. transformation =</a:t>
            </a:r>
          </a:p>
          <a:p>
            <a:r>
              <a:rPr lang="en-US" b="0" dirty="0">
                <a:latin typeface="Apple Casual"/>
                <a:cs typeface="Apple Casual"/>
              </a:rPr>
              <a:t>3. transduction =		</a:t>
            </a:r>
            <a:endParaRPr lang="en-US" dirty="0">
              <a:latin typeface="Apple Casual"/>
              <a:cs typeface="Apple Casual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285293" y="2590800"/>
            <a:ext cx="3829507" cy="3177441"/>
            <a:chOff x="1434405" y="3426767"/>
            <a:chExt cx="3829507" cy="3177441"/>
          </a:xfrm>
        </p:grpSpPr>
        <p:pic>
          <p:nvPicPr>
            <p:cNvPr id="13" name="Picture 4" descr="Life8e-Fig-13-14-0RL"/>
            <p:cNvPicPr>
              <a:picLocks noChangeAspect="1" noChangeArrowheads="1"/>
            </p:cNvPicPr>
            <p:nvPr/>
          </p:nvPicPr>
          <p:blipFill>
            <a:blip r:embed="rId2"/>
            <a:srcRect b="5714"/>
            <a:stretch>
              <a:fillRect/>
            </a:stretch>
          </p:blipFill>
          <p:spPr bwMode="auto">
            <a:xfrm>
              <a:off x="1434405" y="3888432"/>
              <a:ext cx="3829507" cy="2715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ectangle 11"/>
            <p:cNvSpPr/>
            <p:nvPr/>
          </p:nvSpPr>
          <p:spPr>
            <a:xfrm>
              <a:off x="1731743" y="3426767"/>
              <a:ext cx="33650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latin typeface="Apple Casual"/>
                  <a:cs typeface="Apple Casual"/>
                </a:rPr>
                <a:t>Conjugation -  </a:t>
              </a:r>
              <a:endParaRPr lang="en-US" sz="2400" dirty="0">
                <a:latin typeface="Apple Casual"/>
                <a:cs typeface="Apple Casual"/>
              </a:endParaRPr>
            </a:p>
          </p:txBody>
        </p:sp>
      </p:grpSp>
      <p:pic>
        <p:nvPicPr>
          <p:cNvPr id="17" name="Picture 4" descr="Life8e-Fig-13-13-0RL"/>
          <p:cNvPicPr>
            <a:picLocks noChangeAspect="1" noChangeArrowheads="1"/>
          </p:cNvPicPr>
          <p:nvPr/>
        </p:nvPicPr>
        <p:blipFill>
          <a:blip r:embed="rId3"/>
          <a:srcRect r="10745" b="57143"/>
          <a:stretch>
            <a:fillRect/>
          </a:stretch>
        </p:blipFill>
        <p:spPr bwMode="auto">
          <a:xfrm>
            <a:off x="2745867" y="5768241"/>
            <a:ext cx="3797808" cy="137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5612309" y="22478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</a:t>
            </a:r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10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87933" y="54228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53440" y="5306576"/>
            <a:ext cx="221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pple Casual"/>
                <a:cs typeface="Apple Casual"/>
              </a:rPr>
              <a:t>Transformation</a:t>
            </a:r>
            <a:endParaRPr lang="en-US" sz="2400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06512" y="7316093"/>
            <a:ext cx="404497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Possible uses in biotech??</a:t>
            </a:r>
            <a:endParaRPr lang="en-US" sz="2400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3842" y="370185"/>
            <a:ext cx="194422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i="1" dirty="0" smtClean="0">
                <a:latin typeface="Apple Casual"/>
                <a:cs typeface="Apple Casual"/>
              </a:rPr>
              <a:t>Prokaryotes: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323</Words>
  <Application>Microsoft Macintosh PowerPoint</Application>
  <PresentationFormat>On-screen Show (4:3)</PresentationFormat>
  <Paragraphs>105</Paragraphs>
  <Slides>8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 d</dc:creator>
  <cp:lastModifiedBy>J D</cp:lastModifiedBy>
  <cp:revision>312</cp:revision>
  <dcterms:created xsi:type="dcterms:W3CDTF">2015-09-20T19:07:53Z</dcterms:created>
  <dcterms:modified xsi:type="dcterms:W3CDTF">2015-09-20T19:16:28Z</dcterms:modified>
</cp:coreProperties>
</file>